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58" r:id="rId4"/>
    <p:sldId id="257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C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7"/>
    <p:restoredTop sz="94748"/>
  </p:normalViewPr>
  <p:slideViewPr>
    <p:cSldViewPr snapToGrid="0">
      <p:cViewPr varScale="1">
        <p:scale>
          <a:sx n="114" d="100"/>
          <a:sy n="114" d="100"/>
        </p:scale>
        <p:origin x="11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1D0D6-4E71-DC4C-98F4-DCA0E2BEA0D7}" type="datetimeFigureOut">
              <a:rPr lang="it-IT" smtClean="0"/>
              <a:t>19/11/25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28C6A-BAC3-994E-B1B4-C8D5B244C0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304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28C6A-BAC3-994E-B1B4-C8D5B244C09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5466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428CF5-DAA7-A219-7B41-EB90E04DD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2B28344-1BA5-A40B-7147-23D42690A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1A6947-8013-8F9D-1651-AD8961692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54D0-01FA-6B45-A245-F57FE49B70A1}" type="datetimeFigureOut">
              <a:rPr lang="it-IT" smtClean="0"/>
              <a:t>19/11/25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D593CD-4A03-1729-DD04-CF746573B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6771AE-A4C5-D012-994D-ECE3DCB72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1131-706E-F642-AF6E-39F5299E1B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035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C00AA7-3AF0-7ED7-4A89-1EDA03AE6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4750F62-D0F8-8AC4-24F1-AA1C4EB41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6C0ADD-2149-344C-5E95-140DBF2E6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54D0-01FA-6B45-A245-F57FE49B70A1}" type="datetimeFigureOut">
              <a:rPr lang="it-IT" smtClean="0"/>
              <a:t>19/11/25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86AC6C-DA0E-B428-A20F-4C7CBB38F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EECD79-DD2C-17B2-51EA-1A9FF733C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1131-706E-F642-AF6E-39F5299E1B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560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4B15EB4-CA09-C91F-96A2-81A513A703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BD544C6-2DDE-91EA-2D63-118FC6D43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4A8166-7C03-AF0E-D8BC-582374A4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54D0-01FA-6B45-A245-F57FE49B70A1}" type="datetimeFigureOut">
              <a:rPr lang="it-IT" smtClean="0"/>
              <a:t>19/11/25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A46439-0BDD-76B3-D15B-661B7B67A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EDC000-B2AC-9EB6-4AEF-ABF54446B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1131-706E-F642-AF6E-39F5299E1B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7566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7C80F6-152A-B5F4-98FE-EA6ADBDAB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5A84C4-29A8-D736-48B9-BE4BEED23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27244D-D07D-6E29-57B5-3983862C9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54D0-01FA-6B45-A245-F57FE49B70A1}" type="datetimeFigureOut">
              <a:rPr lang="it-IT" smtClean="0"/>
              <a:t>19/11/25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8A3564-8BDA-9BD1-27D3-642FF40A0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83A1C6-DD01-AB0B-16AD-E8BD69832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1131-706E-F642-AF6E-39F5299E1B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6136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A658C3-1CF1-5136-DA92-9EF30FCDC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53D2B10-4E81-9C1E-11AA-D4FEBB9ED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BE6D2E-6C20-DE52-35C0-EF8E8F1E5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54D0-01FA-6B45-A245-F57FE49B70A1}" type="datetimeFigureOut">
              <a:rPr lang="it-IT" smtClean="0"/>
              <a:t>19/11/25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D0CA9D-00B1-5A4D-4A9D-4E137C34D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0FBF15-F4F0-B3CC-5850-9CCF8D8BC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1131-706E-F642-AF6E-39F5299E1B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010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200BB2-CFD0-2067-4947-7517A3746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B7B7EE-5B8E-FFC9-236B-8E4BB2181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F3D026D-69A3-7E24-B32C-0DCC22CCA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667F291-76F2-5EF7-62F5-7B7974485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54D0-01FA-6B45-A245-F57FE49B70A1}" type="datetimeFigureOut">
              <a:rPr lang="it-IT" smtClean="0"/>
              <a:t>19/11/25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7E6DB8C-3465-216D-9335-252C7D259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2240083-CA37-4584-5A0E-AED4FEDB5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1131-706E-F642-AF6E-39F5299E1B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54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4BBCC2-CB20-9A40-2FAC-6CE3EB2C6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AD5184A-ED44-BC9B-56C7-7F8E4473E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4B2E979-9ACA-7D6B-7489-0C11E7776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FC5B666-ACFB-464D-BA82-C56A374F4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0CE4F45-E1A2-896E-0DE2-A6DB48457C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1CA6E9F-F9E1-0A49-38C9-1A837C32F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54D0-01FA-6B45-A245-F57FE49B70A1}" type="datetimeFigureOut">
              <a:rPr lang="it-IT" smtClean="0"/>
              <a:t>19/11/25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5D07127-4983-C32B-563C-BCF2122B4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D8CA0C3-FC12-F97A-9103-18FCA779C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1131-706E-F642-AF6E-39F5299E1B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201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AEC5E0-533A-8C1A-F9F2-7B77392D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C3B545A-083B-4223-A205-9DF13589F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54D0-01FA-6B45-A245-F57FE49B70A1}" type="datetimeFigureOut">
              <a:rPr lang="it-IT" smtClean="0"/>
              <a:t>19/11/25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5EECAE6-09C9-BE68-6526-1FC0EC164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CE66483-9450-9774-B077-C4AABEBAD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1131-706E-F642-AF6E-39F5299E1B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7584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89133AD-14C8-E240-7718-ADD635020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54D0-01FA-6B45-A245-F57FE49B70A1}" type="datetimeFigureOut">
              <a:rPr lang="it-IT" smtClean="0"/>
              <a:t>19/11/25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A2D4AA2-1091-9C17-46BB-FDA38B1D1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D236AB-2420-ABB4-E784-353EE78A1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1131-706E-F642-AF6E-39F5299E1B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242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D819DA-9688-6D40-BD89-D1EDD2F92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13AC0B-E256-6777-615B-3410C6BA0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85136F0-BB70-09E9-15B8-82974E01D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329F095-8285-22AC-4CF0-269E4280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54D0-01FA-6B45-A245-F57FE49B70A1}" type="datetimeFigureOut">
              <a:rPr lang="it-IT" smtClean="0"/>
              <a:t>19/11/25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E9F1DBB-8844-926C-55DD-E374D6B1E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9BFDAD-EF38-F0B2-7844-C55B43E08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1131-706E-F642-AF6E-39F5299E1B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6253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472EA0-9E02-5E75-2B77-5C14803FA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CF5B5FC-9155-5211-9AB8-7F4D93D67A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E1970B0-7722-3E90-C3D3-2D82FF5FD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EF48584-A2A6-9356-6186-A4F62B371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54D0-01FA-6B45-A245-F57FE49B70A1}" type="datetimeFigureOut">
              <a:rPr lang="it-IT" smtClean="0"/>
              <a:t>19/11/25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FF3AF9-19C7-A4A6-66CE-21B086509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104F477-C928-85CB-3EFE-C8AD9453F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1131-706E-F642-AF6E-39F5299E1B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1675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9716416-6762-F8D9-8D9F-C92F19EAE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7351EC2-2EFB-9924-85CD-8721DD4D4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E16C17-57DF-8773-D39C-1D959F2D7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B054D0-01FA-6B45-A245-F57FE49B70A1}" type="datetimeFigureOut">
              <a:rPr lang="it-IT" smtClean="0"/>
              <a:t>19/11/25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9961B3-BDEF-2A14-68DA-1DFA8BE0E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3403B3-A85C-9528-4123-6FE227CAC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1A1131-706E-F642-AF6E-39F5299E1B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13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Viso umano, sorriso, donna&#10;&#10;Il contenuto generato dall'IA potrebbe non essere corretto.">
            <a:extLst>
              <a:ext uri="{FF2B5EF4-FFF2-40B4-BE49-F238E27FC236}">
                <a16:creationId xmlns:a16="http://schemas.microsoft.com/office/drawing/2014/main" id="{404912DF-900D-CD59-21DE-20F784E4F4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1608"/>
          <a:stretch>
            <a:fillRect/>
          </a:stretch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4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8F75F60-6E3E-20B5-62D3-77F09AD0A266}"/>
              </a:ext>
            </a:extLst>
          </p:cNvPr>
          <p:cNvSpPr txBox="1"/>
          <p:nvPr/>
        </p:nvSpPr>
        <p:spPr>
          <a:xfrm>
            <a:off x="223513" y="2597074"/>
            <a:ext cx="377977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</a:rPr>
              <a:t>Obiettivo del Corso: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it-IT" sz="1400" dirty="0">
                <a:solidFill>
                  <a:schemeClr val="bg1"/>
                </a:solidFill>
              </a:rPr>
              <a:t>Fornire competenze per gestire tutte le fasi degli studi clinici, dalla progettazione alla rendicontazione finanziaria e scientifica.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it-IT" sz="1400" dirty="0">
                <a:solidFill>
                  <a:schemeClr val="bg1"/>
                </a:solidFill>
              </a:rPr>
              <a:t>Approfondire le normative vigenti relative ai trial clinici, comprese le disposizioni di EMA, AIFA e le linee guida di buona pratica clinica (GCP).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3"/>
            </a:pPr>
            <a:r>
              <a:rPr lang="it-IT" sz="1400" dirty="0">
                <a:solidFill>
                  <a:schemeClr val="bg1"/>
                </a:solidFill>
              </a:rPr>
              <a:t> Formare esperti nella gestione dei dati clinici, gli aspetti etici, la sicurezza dei partecipanti e la protezione dei dati personali (GDPR).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3"/>
            </a:pPr>
            <a:r>
              <a:rPr lang="it-IT" sz="1400" dirty="0">
                <a:solidFill>
                  <a:schemeClr val="bg1"/>
                </a:solidFill>
              </a:rPr>
              <a:t>Sviluppare abilità di project management per pianificare, gestire e monitorare studi clinici complessi,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F0E11D-8078-2C19-9C87-A052131B689D}"/>
              </a:ext>
            </a:extLst>
          </p:cNvPr>
          <p:cNvSpPr txBox="1"/>
          <p:nvPr/>
        </p:nvSpPr>
        <p:spPr>
          <a:xfrm>
            <a:off x="164807" y="178022"/>
            <a:ext cx="33676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MASTER DI II LIVELLO 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cap="small" dirty="0">
                <a:solidFill>
                  <a:schemeClr val="bg1"/>
                </a:solidFill>
              </a:rPr>
              <a:t>Strategie e metodologie innovative nella ricerca clinica e nella gestione dei Clinical Trial Center (SMART-CTC)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8D0115C7-4DB2-3AE4-02CA-56B864699A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564" y="1646152"/>
            <a:ext cx="3367668" cy="960120"/>
          </a:xfrm>
        </p:spPr>
        <p:txBody>
          <a:bodyPr anchor="ctr">
            <a:normAutofit/>
          </a:bodyPr>
          <a:lstStyle/>
          <a:p>
            <a:r>
              <a:rPr lang="it-IT" sz="1600" b="1" dirty="0">
                <a:solidFill>
                  <a:schemeClr val="bg1"/>
                </a:solidFill>
              </a:rPr>
              <a:t>I EDIZIONE</a:t>
            </a:r>
            <a:br>
              <a:rPr lang="it-IT" sz="1600" dirty="0">
                <a:solidFill>
                  <a:schemeClr val="bg1"/>
                </a:solidFill>
              </a:rPr>
            </a:br>
            <a:r>
              <a:rPr lang="it-IT" sz="1600" dirty="0">
                <a:solidFill>
                  <a:schemeClr val="bg1"/>
                </a:solidFill>
              </a:rPr>
              <a:t>FEBBRAIO 2026 – GENNAIO 2027</a:t>
            </a:r>
          </a:p>
        </p:txBody>
      </p:sp>
    </p:spTree>
    <p:extLst>
      <p:ext uri="{BB962C8B-B14F-4D97-AF65-F5344CB8AC3E}">
        <p14:creationId xmlns:p14="http://schemas.microsoft.com/office/powerpoint/2010/main" val="770769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7A0F34-106F-72A5-0A14-5AA7E34A4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4F44AFA-B9DF-3A5E-2E46-31B69FB7D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DAD463-A007-96EE-C82C-90BB83DB6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3C903D-B398-A244-EB6D-DF1771990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6F8108-7168-4CDF-4FD2-0BBD9603A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D23E05-E35B-BD6D-65C6-296C816B3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C8B5E54-E32A-A4A2-4C73-0CFD92B804C1}"/>
              </a:ext>
            </a:extLst>
          </p:cNvPr>
          <p:cNvSpPr txBox="1"/>
          <p:nvPr/>
        </p:nvSpPr>
        <p:spPr>
          <a:xfrm>
            <a:off x="309442" y="5425556"/>
            <a:ext cx="116446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cap="small" dirty="0">
                <a:solidFill>
                  <a:schemeClr val="bg1"/>
                </a:solidFill>
              </a:rPr>
              <a:t>Strategie e metodologie innovative nella ricerca clinica e nella gestione dei Clinical Trial Center (SMART-CTC)</a:t>
            </a:r>
            <a:endParaRPr lang="it-IT" sz="28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590E169-984C-39C2-8DA8-F57CD052A172}"/>
              </a:ext>
            </a:extLst>
          </p:cNvPr>
          <p:cNvSpPr txBox="1"/>
          <p:nvPr/>
        </p:nvSpPr>
        <p:spPr>
          <a:xfrm>
            <a:off x="590310" y="3561269"/>
            <a:ext cx="11232148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t-IT" sz="1600" b="1" dirty="0"/>
              <a:t>Durata:</a:t>
            </a:r>
            <a:r>
              <a:rPr lang="it-IT" sz="1600" dirty="0"/>
              <a:t> 1 anno accademico (1.500 ore complessive, di cui 264 di didattica frontale). Il master assegnerà 60 CFU.</a:t>
            </a:r>
          </a:p>
          <a:p>
            <a:pPr>
              <a:spcAft>
                <a:spcPts val="1200"/>
              </a:spcAft>
            </a:pPr>
            <a:r>
              <a:rPr lang="it-IT" sz="1600" b="1" dirty="0"/>
              <a:t>Tasse e contributi: </a:t>
            </a:r>
            <a:r>
              <a:rPr lang="it-IT" sz="1600" dirty="0"/>
              <a:t>La quota di iscrizione è stabilita in base ai criteri dell’Ateneo in 3.500,00 Euro, con possibilità di rateizzazione. Eventuali borse di studio possono essere assegnate in base a criteri di merito e reddito.</a:t>
            </a:r>
          </a:p>
          <a:p>
            <a:pPr>
              <a:spcAft>
                <a:spcPts val="1200"/>
              </a:spcAft>
            </a:pPr>
            <a:r>
              <a:rPr lang="it-IT" sz="1600" b="1" dirty="0"/>
              <a:t>Modalità di erogazione: </a:t>
            </a:r>
            <a:r>
              <a:rPr lang="it-IT" sz="1600" dirty="0"/>
              <a:t>Lezioni in presenza presso le strutture dell’Università di Palermo o con l'uso di piattaforme digitali per alcune parti didattiche.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554EEA7-2A7B-0923-9680-331260BBC916}"/>
              </a:ext>
            </a:extLst>
          </p:cNvPr>
          <p:cNvSpPr txBox="1"/>
          <p:nvPr/>
        </p:nvSpPr>
        <p:spPr>
          <a:xfrm>
            <a:off x="590311" y="1358776"/>
            <a:ext cx="11232147" cy="206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1600" b="1" dirty="0"/>
              <a:t>Requisiti di ammissione</a:t>
            </a:r>
          </a:p>
          <a:p>
            <a:r>
              <a:rPr lang="it-IT" sz="1600" dirty="0"/>
              <a:t>Al Master possono accedere quanti siano in possesso di una laurea magistrale a ciclo unico o laurea specialistica in: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medicina e chirurgia</a:t>
            </a:r>
            <a:r>
              <a:rPr lang="it-IT" sz="1600" dirty="0"/>
              <a:t>, </a:t>
            </a:r>
            <a:r>
              <a:rPr lang="it-IT" sz="1600" b="1" dirty="0"/>
              <a:t>medicina e chirurgia ad indirizzo tecnologico</a:t>
            </a:r>
            <a:r>
              <a:rPr lang="it-IT" sz="1600" dirty="0"/>
              <a:t> (MEDIT),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professioni sanitarie</a:t>
            </a:r>
            <a:r>
              <a:rPr lang="it-IT" sz="1600" dirty="0"/>
              <a:t>, </a:t>
            </a:r>
            <a:r>
              <a:rPr lang="it-IT" sz="1600" b="1" dirty="0"/>
              <a:t>biotecnologie</a:t>
            </a:r>
            <a:r>
              <a:rPr lang="it-IT" sz="1600" dirty="0"/>
              <a:t>, </a:t>
            </a:r>
            <a:r>
              <a:rPr lang="it-IT" sz="1600" b="1" dirty="0"/>
              <a:t>biotecnologie industriali</a:t>
            </a:r>
            <a:r>
              <a:rPr lang="it-IT" sz="1600" dirty="0"/>
              <a:t>, </a:t>
            </a:r>
            <a:r>
              <a:rPr lang="it-IT" sz="1600" b="1" dirty="0"/>
              <a:t>biologia</a:t>
            </a:r>
            <a:r>
              <a:rPr lang="it-IT" sz="1600" dirty="0"/>
              <a:t> e </a:t>
            </a:r>
            <a:r>
              <a:rPr lang="it-IT" sz="1600" b="1" dirty="0"/>
              <a:t>scienze biologiche</a:t>
            </a:r>
            <a:r>
              <a:rPr lang="it-IT" sz="1600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economia</a:t>
            </a:r>
            <a:r>
              <a:rPr lang="it-IT" sz="1600" dirty="0"/>
              <a:t>, </a:t>
            </a:r>
            <a:r>
              <a:rPr lang="it-IT" sz="1600" b="1" dirty="0"/>
              <a:t>ingegneria gestionale</a:t>
            </a:r>
            <a:r>
              <a:rPr lang="it-IT" sz="1600" dirty="0"/>
              <a:t>, </a:t>
            </a:r>
            <a:r>
              <a:rPr lang="it-IT" sz="1600" b="1" dirty="0"/>
              <a:t>ingegneria biomedica</a:t>
            </a:r>
            <a:r>
              <a:rPr lang="it-IT" sz="1600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farmacia</a:t>
            </a:r>
            <a:r>
              <a:rPr lang="it-IT" sz="1600" dirty="0"/>
              <a:t>, </a:t>
            </a:r>
            <a:r>
              <a:rPr lang="it-IT" sz="1600" b="1" dirty="0"/>
              <a:t>chimica e tecnologia farmaceutica</a:t>
            </a:r>
            <a:r>
              <a:rPr lang="it-IT" sz="1600" dirty="0"/>
              <a:t>, </a:t>
            </a:r>
            <a:r>
              <a:rPr lang="it-IT" sz="1600" b="1" dirty="0"/>
              <a:t>scienze chimiche</a:t>
            </a:r>
            <a:r>
              <a:rPr lang="it-IT" sz="1600" dirty="0"/>
              <a:t>, </a:t>
            </a:r>
            <a:r>
              <a:rPr lang="it-IT" sz="1600" b="1" dirty="0"/>
              <a:t>odontoiatria</a:t>
            </a:r>
            <a:r>
              <a:rPr lang="it-IT" sz="1600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scienze statistiche</a:t>
            </a:r>
            <a:r>
              <a:rPr lang="it-IT" sz="1600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psicologia</a:t>
            </a:r>
            <a:r>
              <a:rPr lang="it-IT" sz="1600" dirty="0"/>
              <a:t>, </a:t>
            </a:r>
            <a:r>
              <a:rPr lang="it-IT" sz="1600" b="1" dirty="0"/>
              <a:t>scienze della comunicazione</a:t>
            </a:r>
            <a:r>
              <a:rPr lang="it-IT" sz="1600" dirty="0"/>
              <a:t>, </a:t>
            </a:r>
            <a:r>
              <a:rPr lang="it-IT" sz="1600" b="1" dirty="0"/>
              <a:t>sociologia</a:t>
            </a:r>
            <a:r>
              <a:rPr lang="it-IT" sz="1600" dirty="0"/>
              <a:t>.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63DFD7C-CF60-444A-FD2C-A814142988C6}"/>
              </a:ext>
            </a:extLst>
          </p:cNvPr>
          <p:cNvSpPr txBox="1"/>
          <p:nvPr/>
        </p:nvSpPr>
        <p:spPr>
          <a:xfrm>
            <a:off x="590310" y="387389"/>
            <a:ext cx="11232147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/>
              <a:t>Dipartimento:</a:t>
            </a:r>
            <a:r>
              <a:rPr lang="it-IT" sz="1600" dirty="0"/>
              <a:t> Promozione della Salute, Materno Infantile, Medicina Interna e Specialistica di Eccellenza (PROMISE) </a:t>
            </a:r>
          </a:p>
          <a:p>
            <a:r>
              <a:rPr lang="it-IT" sz="1600" b="1" dirty="0"/>
              <a:t>Coordinatore:</a:t>
            </a:r>
            <a:r>
              <a:rPr lang="it-IT" sz="1600" dirty="0"/>
              <a:t> Prof Vito Di Marco, Professore Ordinario di Gastroenterologia,  </a:t>
            </a:r>
          </a:p>
          <a:p>
            <a:r>
              <a:rPr lang="it-IT" sz="1600" b="1" dirty="0"/>
              <a:t>Coordinatore Vicario</a:t>
            </a:r>
            <a:r>
              <a:rPr lang="it-IT" sz="1600" dirty="0"/>
              <a:t>: Prof Cirino Botta, Professore Associato di Ematologia </a:t>
            </a:r>
          </a:p>
        </p:txBody>
      </p:sp>
    </p:spTree>
    <p:extLst>
      <p:ext uri="{BB962C8B-B14F-4D97-AF65-F5344CB8AC3E}">
        <p14:creationId xmlns:p14="http://schemas.microsoft.com/office/powerpoint/2010/main" val="4079950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15F517-F867-92EA-66AF-A52790B30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DAD796C-16C2-8D22-1AC8-98C87E72F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05BF0-488B-8F6C-FA1C-7EFCE76EE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D009CC-5BD5-19C7-E43A-80EF05787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D4C05D-689F-483F-0153-C2C821463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908500-0E3A-8E60-14C9-D3F1E410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3E9E78C-C136-7E57-BA90-16045ED4A021}"/>
              </a:ext>
            </a:extLst>
          </p:cNvPr>
          <p:cNvSpPr txBox="1"/>
          <p:nvPr/>
        </p:nvSpPr>
        <p:spPr>
          <a:xfrm>
            <a:off x="270333" y="5546026"/>
            <a:ext cx="116446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cap="small" dirty="0">
                <a:solidFill>
                  <a:schemeClr val="bg1"/>
                </a:solidFill>
              </a:rPr>
              <a:t>Strategie e metodologie innovative nella ricerca clinica e nella gestione dei Clinical Trial Center (SMART-CTC)</a:t>
            </a:r>
            <a:endParaRPr lang="it-IT" sz="2800" dirty="0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384D92D1-2284-BFB5-8B24-3AFC2471D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762357"/>
              </p:ext>
            </p:extLst>
          </p:nvPr>
        </p:nvGraphicFramePr>
        <p:xfrm>
          <a:off x="755495" y="368448"/>
          <a:ext cx="10339971" cy="4656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2426">
                  <a:extLst>
                    <a:ext uri="{9D8B030D-6E8A-4147-A177-3AD203B41FA5}">
                      <a16:colId xmlns:a16="http://schemas.microsoft.com/office/drawing/2014/main" val="838459632"/>
                    </a:ext>
                  </a:extLst>
                </a:gridCol>
                <a:gridCol w="3415176">
                  <a:extLst>
                    <a:ext uri="{9D8B030D-6E8A-4147-A177-3AD203B41FA5}">
                      <a16:colId xmlns:a16="http://schemas.microsoft.com/office/drawing/2014/main" val="2516079753"/>
                    </a:ext>
                  </a:extLst>
                </a:gridCol>
                <a:gridCol w="870281">
                  <a:extLst>
                    <a:ext uri="{9D8B030D-6E8A-4147-A177-3AD203B41FA5}">
                      <a16:colId xmlns:a16="http://schemas.microsoft.com/office/drawing/2014/main" val="1159212241"/>
                    </a:ext>
                  </a:extLst>
                </a:gridCol>
                <a:gridCol w="953084">
                  <a:extLst>
                    <a:ext uri="{9D8B030D-6E8A-4147-A177-3AD203B41FA5}">
                      <a16:colId xmlns:a16="http://schemas.microsoft.com/office/drawing/2014/main" val="3180805198"/>
                    </a:ext>
                  </a:extLst>
                </a:gridCol>
                <a:gridCol w="1060584">
                  <a:extLst>
                    <a:ext uri="{9D8B030D-6E8A-4147-A177-3AD203B41FA5}">
                      <a16:colId xmlns:a16="http://schemas.microsoft.com/office/drawing/2014/main" val="976579960"/>
                    </a:ext>
                  </a:extLst>
                </a:gridCol>
                <a:gridCol w="1007794">
                  <a:extLst>
                    <a:ext uri="{9D8B030D-6E8A-4147-A177-3AD203B41FA5}">
                      <a16:colId xmlns:a16="http://schemas.microsoft.com/office/drawing/2014/main" val="2089548147"/>
                    </a:ext>
                  </a:extLst>
                </a:gridCol>
                <a:gridCol w="951167">
                  <a:extLst>
                    <a:ext uri="{9D8B030D-6E8A-4147-A177-3AD203B41FA5}">
                      <a16:colId xmlns:a16="http://schemas.microsoft.com/office/drawing/2014/main" val="1446472798"/>
                    </a:ext>
                  </a:extLst>
                </a:gridCol>
                <a:gridCol w="798557">
                  <a:extLst>
                    <a:ext uri="{9D8B030D-6E8A-4147-A177-3AD203B41FA5}">
                      <a16:colId xmlns:a16="http://schemas.microsoft.com/office/drawing/2014/main" val="3173735467"/>
                    </a:ext>
                  </a:extLst>
                </a:gridCol>
                <a:gridCol w="670902">
                  <a:extLst>
                    <a:ext uri="{9D8B030D-6E8A-4147-A177-3AD203B41FA5}">
                      <a16:colId xmlns:a16="http://schemas.microsoft.com/office/drawing/2014/main" val="3347712658"/>
                    </a:ext>
                  </a:extLst>
                </a:gridCol>
              </a:tblGrid>
              <a:tr h="43938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dirty="0">
                          <a:effectLst/>
                        </a:rPr>
                        <a:t>Moduli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dirty="0">
                          <a:effectLst/>
                        </a:rPr>
                        <a:t>Titolo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dirty="0">
                          <a:effectLst/>
                        </a:rPr>
                        <a:t>didattica frontale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dirty="0">
                          <a:effectLst/>
                        </a:rPr>
                        <a:t>In presenza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dirty="0">
                          <a:effectLst/>
                        </a:rPr>
                        <a:t>e-learning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dirty="0">
                          <a:effectLst/>
                        </a:rPr>
                        <a:t>Workshop pratico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dirty="0">
                          <a:effectLst/>
                        </a:rPr>
                        <a:t>Studio personale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dirty="0">
                          <a:effectLst/>
                        </a:rPr>
                        <a:t>Ore totali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dirty="0">
                          <a:effectLst/>
                        </a:rPr>
                        <a:t>CFU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extLst>
                  <a:ext uri="{0D108BD9-81ED-4DB2-BD59-A6C34878D82A}">
                    <a16:rowId xmlns:a16="http://schemas.microsoft.com/office/drawing/2014/main" val="555976399"/>
                  </a:ext>
                </a:extLst>
              </a:tr>
              <a:tr h="32775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dirty="0">
                          <a:effectLst/>
                        </a:rPr>
                        <a:t>1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effectLst/>
                        </a:rPr>
                        <a:t>L'organizzazione sanitaria e la ricerca clinica in Italia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18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10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8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0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32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50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extLst>
                  <a:ext uri="{0D108BD9-81ED-4DB2-BD59-A6C34878D82A}">
                    <a16:rowId xmlns:a16="http://schemas.microsoft.com/office/drawing/2014/main" val="2126314310"/>
                  </a:ext>
                </a:extLst>
              </a:tr>
              <a:tr h="28876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dirty="0">
                          <a:effectLst/>
                        </a:rPr>
                        <a:t>2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effectLst/>
                        </a:rPr>
                        <a:t>Struttura e Qualità dei Clinical Trial Center in Italia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18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4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12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32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50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extLst>
                  <a:ext uri="{0D108BD9-81ED-4DB2-BD59-A6C34878D82A}">
                    <a16:rowId xmlns:a16="http://schemas.microsoft.com/office/drawing/2014/main" val="198058701"/>
                  </a:ext>
                </a:extLst>
              </a:tr>
              <a:tr h="32775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dirty="0">
                          <a:effectLst/>
                        </a:rPr>
                        <a:t>3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effectLst/>
                        </a:rPr>
                        <a:t>Progettazione dei Trial Clinici </a:t>
                      </a:r>
                    </a:p>
                    <a:p>
                      <a:pPr>
                        <a:buNone/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24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18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0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6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51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75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3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extLst>
                  <a:ext uri="{0D108BD9-81ED-4DB2-BD59-A6C34878D82A}">
                    <a16:rowId xmlns:a16="http://schemas.microsoft.com/office/drawing/2014/main" val="2024557703"/>
                  </a:ext>
                </a:extLst>
              </a:tr>
              <a:tr h="27097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dirty="0">
                          <a:effectLst/>
                        </a:rPr>
                        <a:t>4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effectLst/>
                        </a:rPr>
                        <a:t>Normativa e regolamentazione dei Trial Clinici 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24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21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0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3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51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75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3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extLst>
                  <a:ext uri="{0D108BD9-81ED-4DB2-BD59-A6C34878D82A}">
                    <a16:rowId xmlns:a16="http://schemas.microsoft.com/office/drawing/2014/main" val="4271963582"/>
                  </a:ext>
                </a:extLst>
              </a:tr>
              <a:tr h="27097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dirty="0">
                          <a:effectLst/>
                        </a:rPr>
                        <a:t>5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effectLst/>
                        </a:rPr>
                        <a:t>Gestione operativa dei Clinical Trial Center 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36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26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6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4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64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100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4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extLst>
                  <a:ext uri="{0D108BD9-81ED-4DB2-BD59-A6C34878D82A}">
                    <a16:rowId xmlns:a16="http://schemas.microsoft.com/office/drawing/2014/main" val="4083970769"/>
                  </a:ext>
                </a:extLst>
              </a:tr>
              <a:tr h="4064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dirty="0">
                          <a:effectLst/>
                        </a:rPr>
                        <a:t>6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 dirty="0">
                          <a:effectLst/>
                        </a:rPr>
                        <a:t>Bioetica, gestione dei dati sensibili e rapporti con i Comitati Etici Regionali e Locali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18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15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0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3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32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50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extLst>
                  <a:ext uri="{0D108BD9-81ED-4DB2-BD59-A6C34878D82A}">
                    <a16:rowId xmlns:a16="http://schemas.microsoft.com/office/drawing/2014/main" val="2577706856"/>
                  </a:ext>
                </a:extLst>
              </a:tr>
              <a:tr h="27097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dirty="0">
                          <a:effectLst/>
                        </a:rPr>
                        <a:t>7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effectLst/>
                        </a:rPr>
                        <a:t>Innovazione e digitalizzazione dei trial clinici 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36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28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6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64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100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4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extLst>
                  <a:ext uri="{0D108BD9-81ED-4DB2-BD59-A6C34878D82A}">
                    <a16:rowId xmlns:a16="http://schemas.microsoft.com/office/drawing/2014/main" val="853925005"/>
                  </a:ext>
                </a:extLst>
              </a:tr>
              <a:tr h="4064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dirty="0">
                          <a:effectLst/>
                        </a:rPr>
                        <a:t>8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effectLst/>
                        </a:rPr>
                        <a:t>Farmacovigilanza e farmacoepidemiologia nella ricerca sui farmaci  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18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6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12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0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32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50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extLst>
                  <a:ext uri="{0D108BD9-81ED-4DB2-BD59-A6C34878D82A}">
                    <a16:rowId xmlns:a16="http://schemas.microsoft.com/office/drawing/2014/main" val="1186245579"/>
                  </a:ext>
                </a:extLst>
              </a:tr>
              <a:tr h="32775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dirty="0">
                          <a:effectLst/>
                        </a:rPr>
                        <a:t>9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 dirty="0">
                          <a:effectLst/>
                        </a:rPr>
                        <a:t>Project management avanzato dei Clinical Trial Center 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18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12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0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6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32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50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extLst>
                  <a:ext uri="{0D108BD9-81ED-4DB2-BD59-A6C34878D82A}">
                    <a16:rowId xmlns:a16="http://schemas.microsoft.com/office/drawing/2014/main" val="957591531"/>
                  </a:ext>
                </a:extLst>
              </a:tr>
              <a:tr h="4064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dirty="0">
                          <a:effectLst/>
                        </a:rPr>
                        <a:t>10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effectLst/>
                        </a:rPr>
                        <a:t>Comunicazione e Relazioni con le Aziende Ospedaliere, i MMG e le Associazioni di Pazienti 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18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12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0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6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32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50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extLst>
                  <a:ext uri="{0D108BD9-81ED-4DB2-BD59-A6C34878D82A}">
                    <a16:rowId xmlns:a16="http://schemas.microsoft.com/office/drawing/2014/main" val="3956376129"/>
                  </a:ext>
                </a:extLst>
              </a:tr>
              <a:tr h="4331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dirty="0">
                          <a:effectLst/>
                        </a:rPr>
                        <a:t>11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effectLst/>
                        </a:rPr>
                        <a:t>I trial clinici del prossimo futuro nelle aree terapeutiche: strategie e metodologie innovative 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36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36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0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0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64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100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4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extLst>
                  <a:ext uri="{0D108BD9-81ED-4DB2-BD59-A6C34878D82A}">
                    <a16:rowId xmlns:a16="http://schemas.microsoft.com/office/drawing/2014/main" val="1202033913"/>
                  </a:ext>
                </a:extLst>
              </a:tr>
              <a:tr h="32775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effectLst/>
                        </a:rPr>
                        <a:t>Totale 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264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188</a:t>
                      </a:r>
                    </a:p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30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46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486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</a:rPr>
                        <a:t>750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dirty="0">
                          <a:effectLst/>
                        </a:rPr>
                        <a:t>30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89" marR="54189" marT="0" marB="0"/>
                </a:tc>
                <a:extLst>
                  <a:ext uri="{0D108BD9-81ED-4DB2-BD59-A6C34878D82A}">
                    <a16:rowId xmlns:a16="http://schemas.microsoft.com/office/drawing/2014/main" val="2830008984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B6C5BC66-B5C8-7C6E-F19F-8A2DE1486C3D}"/>
              </a:ext>
            </a:extLst>
          </p:cNvPr>
          <p:cNvSpPr txBox="1"/>
          <p:nvPr/>
        </p:nvSpPr>
        <p:spPr>
          <a:xfrm>
            <a:off x="755495" y="35588"/>
            <a:ext cx="6105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Insegnamenti e moduli:</a:t>
            </a:r>
          </a:p>
        </p:txBody>
      </p:sp>
    </p:spTree>
    <p:extLst>
      <p:ext uri="{BB962C8B-B14F-4D97-AF65-F5344CB8AC3E}">
        <p14:creationId xmlns:p14="http://schemas.microsoft.com/office/powerpoint/2010/main" val="4146262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7C97CF9-6161-B04E-BD23-2D3479AFF1C0}"/>
              </a:ext>
            </a:extLst>
          </p:cNvPr>
          <p:cNvSpPr txBox="1"/>
          <p:nvPr/>
        </p:nvSpPr>
        <p:spPr>
          <a:xfrm>
            <a:off x="270333" y="5583863"/>
            <a:ext cx="116446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cap="small" dirty="0">
                <a:solidFill>
                  <a:schemeClr val="bg1"/>
                </a:solidFill>
              </a:rPr>
              <a:t>Strategie e metodologie innovative nella ricerca clinica e nella gestione dei Clinical Trial Center (SMART-CTC)</a:t>
            </a:r>
            <a:endParaRPr lang="it-IT" sz="28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B74B677-6323-742D-7EB8-6F3A375D4869}"/>
              </a:ext>
            </a:extLst>
          </p:cNvPr>
          <p:cNvSpPr txBox="1"/>
          <p:nvPr/>
        </p:nvSpPr>
        <p:spPr>
          <a:xfrm>
            <a:off x="823430" y="636391"/>
            <a:ext cx="10518470" cy="39395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000" b="1" dirty="0"/>
              <a:t>Sbocchi Professionali</a:t>
            </a:r>
          </a:p>
          <a:p>
            <a:r>
              <a:rPr lang="it-IT" sz="2000" dirty="0"/>
              <a:t>Gli sbocchi professionali includono: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/>
              <a:t>Coordinatore di centri di ricerca clinica.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/>
              <a:t>Responsabile di monitoraggio degli studi clinici.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/>
              <a:t>Consulente per aziende farmaceutiche e CRO (</a:t>
            </a:r>
            <a:r>
              <a:rPr lang="it-IT" sz="2000" dirty="0" err="1"/>
              <a:t>Contract</a:t>
            </a:r>
            <a:r>
              <a:rPr lang="it-IT" sz="2000" dirty="0"/>
              <a:t> Research Organization).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/>
              <a:t>Esperto in rendicontazione economico-finanziaria. 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/>
              <a:t>Specialista in farmacovigilanza e farmacoepidemiologia.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/>
              <a:t>Project Manager nel settore della ricerca clinica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/>
              <a:t>Infermiere di ricerca.</a:t>
            </a:r>
          </a:p>
          <a:p>
            <a:pPr algn="just"/>
            <a:r>
              <a:rPr lang="it-IT" sz="2000" dirty="0"/>
              <a:t>Questi ruoli permettono ai partecipanti di operare in ospedali, centri di ricerca, aziende farmaceutiche, CRO, enti regolatori, e start-up che si occupano di innovazione nel campo della salute e della ricerca clinica.</a:t>
            </a:r>
          </a:p>
        </p:txBody>
      </p:sp>
    </p:spTree>
    <p:extLst>
      <p:ext uri="{BB962C8B-B14F-4D97-AF65-F5344CB8AC3E}">
        <p14:creationId xmlns:p14="http://schemas.microsoft.com/office/powerpoint/2010/main" val="18103891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687</Words>
  <Application>Microsoft Macintosh PowerPoint</Application>
  <PresentationFormat>Widescreen</PresentationFormat>
  <Paragraphs>155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FRANCESCO PACE</dc:creator>
  <cp:lastModifiedBy>VITO DI MARCO</cp:lastModifiedBy>
  <cp:revision>3</cp:revision>
  <dcterms:created xsi:type="dcterms:W3CDTF">2025-10-28T13:02:10Z</dcterms:created>
  <dcterms:modified xsi:type="dcterms:W3CDTF">2025-11-19T13:47:39Z</dcterms:modified>
</cp:coreProperties>
</file>